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0EFF9-EE2E-4032-8272-B12665A5E64B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6EA54-11F0-47D9-849C-2B77D7868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4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6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8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9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9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7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5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C3F4-708F-48B7-A76F-30B93C283E6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5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of when you think of the word “chemistry?”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we’re going to learn about chemistry? </a:t>
            </a:r>
          </a:p>
        </p:txBody>
      </p:sp>
    </p:spTree>
    <p:extLst>
      <p:ext uri="{BB962C8B-B14F-4D97-AF65-F5344CB8AC3E}">
        <p14:creationId xmlns:p14="http://schemas.microsoft.com/office/powerpoint/2010/main" val="27674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atoms stay together?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do not have a </a:t>
            </a:r>
            <a:r>
              <a:rPr lang="en-US" u="sng" dirty="0"/>
              <a:t>shell</a:t>
            </a:r>
            <a:r>
              <a:rPr lang="en-US" dirty="0"/>
              <a:t> or anything else separating them from the rest of the world. </a:t>
            </a:r>
            <a:r>
              <a:rPr lang="en-US" b="1" dirty="0"/>
              <a:t>The negatively charged </a:t>
            </a:r>
            <a:r>
              <a:rPr lang="en-US" b="1" u="sng" dirty="0"/>
              <a:t>electrons</a:t>
            </a:r>
            <a:r>
              <a:rPr lang="en-US" b="1" dirty="0"/>
              <a:t> are attracted to the positively charged </a:t>
            </a:r>
            <a:r>
              <a:rPr lang="en-US" b="1" u="sng" dirty="0"/>
              <a:t>protons</a:t>
            </a:r>
            <a:r>
              <a:rPr lang="en-US" dirty="0"/>
              <a:t>.  However, electrical </a:t>
            </a:r>
            <a:r>
              <a:rPr lang="en-US" u="sng" dirty="0"/>
              <a:t>charges</a:t>
            </a:r>
            <a:r>
              <a:rPr lang="en-US" dirty="0"/>
              <a:t> that are alike (such as two </a:t>
            </a:r>
            <a:r>
              <a:rPr lang="en-US" u="sng" dirty="0"/>
              <a:t>negative</a:t>
            </a:r>
            <a:r>
              <a:rPr lang="en-US" dirty="0"/>
              <a:t> charges) </a:t>
            </a:r>
            <a:r>
              <a:rPr lang="en-US" u="sng" dirty="0"/>
              <a:t>repel</a:t>
            </a:r>
            <a:r>
              <a:rPr lang="en-US" dirty="0"/>
              <a:t> each other.  This is why electrons remain </a:t>
            </a:r>
            <a:r>
              <a:rPr lang="en-US" u="sng" dirty="0"/>
              <a:t>spread out</a:t>
            </a:r>
            <a:r>
              <a:rPr lang="en-US" dirty="0"/>
              <a:t> in the electron cloud.</a:t>
            </a:r>
          </a:p>
        </p:txBody>
      </p:sp>
    </p:spTree>
    <p:extLst>
      <p:ext uri="{BB962C8B-B14F-4D97-AF65-F5344CB8AC3E}">
        <p14:creationId xmlns:p14="http://schemas.microsoft.com/office/powerpoint/2010/main" val="1080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neutral atoms?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Atoms that have no overall electrical </a:t>
            </a:r>
            <a:r>
              <a:rPr lang="en-US" u="sng" dirty="0"/>
              <a:t>charge</a:t>
            </a:r>
            <a:r>
              <a:rPr lang="en-US" dirty="0"/>
              <a:t> because they have an equal number of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 smtClean="0"/>
              <a:t>electrons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743200"/>
            <a:ext cx="5095258" cy="3824840"/>
          </a:xfrm>
        </p:spPr>
      </p:pic>
    </p:spTree>
    <p:extLst>
      <p:ext uri="{BB962C8B-B14F-4D97-AF65-F5344CB8AC3E}">
        <p14:creationId xmlns:p14="http://schemas.microsoft.com/office/powerpoint/2010/main" val="39934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atomic number?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atomic number is the number of </a:t>
            </a:r>
            <a:r>
              <a:rPr lang="en-US" u="sng" dirty="0"/>
              <a:t>protons</a:t>
            </a:r>
            <a:r>
              <a:rPr lang="en-US" dirty="0"/>
              <a:t> in the nucleus of an atom. This determines the </a:t>
            </a:r>
            <a:r>
              <a:rPr lang="en-US" u="sng" dirty="0"/>
              <a:t>identity (type)</a:t>
            </a:r>
            <a:r>
              <a:rPr lang="en-US" dirty="0"/>
              <a:t> of the atom.</a:t>
            </a:r>
          </a:p>
          <a:p>
            <a:r>
              <a:rPr lang="en-US" b="1" dirty="0"/>
              <a:t>Example:</a:t>
            </a:r>
            <a:r>
              <a:rPr lang="en-US" dirty="0"/>
              <a:t> Oxygen has an atomic number of </a:t>
            </a:r>
            <a:r>
              <a:rPr lang="en-US" u="sng" dirty="0"/>
              <a:t>8</a:t>
            </a:r>
            <a:r>
              <a:rPr lang="en-US" dirty="0"/>
              <a:t>, while Carbon has an atomic number of </a:t>
            </a:r>
            <a:r>
              <a:rPr lang="en-US" u="sng" dirty="0"/>
              <a:t>6</a:t>
            </a:r>
            <a:r>
              <a:rPr lang="en-US" dirty="0"/>
              <a:t>.  This means that Oxygen has </a:t>
            </a:r>
            <a:r>
              <a:rPr lang="en-US" u="sng" dirty="0"/>
              <a:t>8</a:t>
            </a:r>
            <a:r>
              <a:rPr lang="en-US" dirty="0"/>
              <a:t> protons, and Carbon has </a:t>
            </a:r>
            <a:r>
              <a:rPr lang="en-US" u="sng" dirty="0" smtClean="0"/>
              <a:t>6</a:t>
            </a:r>
            <a:r>
              <a:rPr lang="en-US" dirty="0" smtClean="0"/>
              <a:t> protons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69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atomic </a:t>
            </a:r>
            <a:r>
              <a:rPr lang="en-US" b="1" dirty="0"/>
              <a:t>mass</a:t>
            </a:r>
            <a:r>
              <a:rPr lang="en-US" dirty="0"/>
              <a:t> number?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mass number is the total number of </a:t>
            </a:r>
            <a:r>
              <a:rPr lang="en-US" u="sng" dirty="0"/>
              <a:t>protons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u="sng" dirty="0"/>
              <a:t>neutrons</a:t>
            </a:r>
            <a:r>
              <a:rPr lang="en-US" dirty="0"/>
              <a:t> in the nucleus.  Atoms of the same element will always have the same number of </a:t>
            </a:r>
            <a:r>
              <a:rPr lang="en-US" u="sng" dirty="0"/>
              <a:t>protons</a:t>
            </a:r>
            <a:r>
              <a:rPr lang="en-US" dirty="0"/>
              <a:t>, but may have different numbers of </a:t>
            </a:r>
            <a:r>
              <a:rPr lang="en-US" u="sng" dirty="0"/>
              <a:t>neutrons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5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What is an isotope?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Isotopes are </a:t>
            </a:r>
            <a:r>
              <a:rPr lang="en-US" u="sng" dirty="0"/>
              <a:t>atoms</a:t>
            </a:r>
            <a:r>
              <a:rPr lang="en-US" dirty="0"/>
              <a:t> of the same element that have a </a:t>
            </a:r>
            <a:r>
              <a:rPr lang="en-US" u="sng" dirty="0"/>
              <a:t>different</a:t>
            </a:r>
            <a:r>
              <a:rPr lang="en-US" dirty="0"/>
              <a:t> number of </a:t>
            </a:r>
            <a:r>
              <a:rPr lang="en-US" u="sng" dirty="0"/>
              <a:t>neutrons</a:t>
            </a:r>
            <a:r>
              <a:rPr lang="en-US" dirty="0"/>
              <a:t>. Some elements have </a:t>
            </a:r>
            <a:r>
              <a:rPr lang="en-US" u="sng" dirty="0"/>
              <a:t>many</a:t>
            </a:r>
            <a:r>
              <a:rPr lang="en-US" dirty="0"/>
              <a:t> isotopes, while other only have a </a:t>
            </a:r>
            <a:r>
              <a:rPr lang="en-US" u="sng" dirty="0"/>
              <a:t>few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r>
              <a:rPr lang="en-US" sz="4400" dirty="0"/>
              <a:t>How do we show that something is an isotope? </a:t>
            </a:r>
          </a:p>
          <a:p>
            <a:r>
              <a:rPr lang="en-US" dirty="0"/>
              <a:t>An isotope is described by the name of the </a:t>
            </a:r>
            <a:r>
              <a:rPr lang="en-US" u="sng" dirty="0"/>
              <a:t>element</a:t>
            </a:r>
            <a:r>
              <a:rPr lang="en-US" dirty="0"/>
              <a:t> and the total number of its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/>
              <a:t>neutrons</a:t>
            </a:r>
            <a:r>
              <a:rPr lang="en-US" dirty="0"/>
              <a:t> (atomic mass number). </a:t>
            </a:r>
          </a:p>
          <a:p>
            <a:r>
              <a:rPr lang="en-US" b="1" dirty="0"/>
              <a:t>Ex: Chlorine-35 (name-atomic mass number)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/>
              <a:t>An ion is an </a:t>
            </a:r>
            <a:r>
              <a:rPr lang="en-US" b="1" dirty="0"/>
              <a:t>atom</a:t>
            </a:r>
            <a:r>
              <a:rPr lang="en-US" dirty="0"/>
              <a:t> that has an </a:t>
            </a:r>
            <a:r>
              <a:rPr lang="en-US" u="sng" dirty="0"/>
              <a:t>electric charge</a:t>
            </a:r>
            <a:r>
              <a:rPr lang="en-US" dirty="0"/>
              <a:t>.  The charge can be </a:t>
            </a:r>
            <a:r>
              <a:rPr lang="en-US" u="sng" dirty="0"/>
              <a:t>positive</a:t>
            </a:r>
            <a:r>
              <a:rPr lang="en-US" dirty="0"/>
              <a:t> or </a:t>
            </a:r>
            <a:r>
              <a:rPr lang="en-US" u="sng" dirty="0"/>
              <a:t>negative</a:t>
            </a:r>
            <a:r>
              <a:rPr lang="en-US" dirty="0"/>
              <a:t>. Ions have </a:t>
            </a:r>
            <a:r>
              <a:rPr lang="en-US" u="sng" dirty="0"/>
              <a:t>different</a:t>
            </a:r>
            <a:r>
              <a:rPr lang="en-US" dirty="0"/>
              <a:t> numbers of protons and </a:t>
            </a:r>
            <a:r>
              <a:rPr lang="en-US" u="sng" dirty="0"/>
              <a:t>electrons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112661"/>
            <a:ext cx="6781800" cy="3724557"/>
          </a:xfrm>
        </p:spPr>
      </p:pic>
    </p:spTree>
    <p:extLst>
      <p:ext uri="{BB962C8B-B14F-4D97-AF65-F5344CB8AC3E}">
        <p14:creationId xmlns:p14="http://schemas.microsoft.com/office/powerpoint/2010/main" val="15931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How is an ion formed?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8153400" cy="571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ion is formed when an atom </a:t>
            </a:r>
            <a:r>
              <a:rPr lang="en-US" u="sng" dirty="0"/>
              <a:t>gains</a:t>
            </a:r>
            <a:r>
              <a:rPr lang="en-US" dirty="0"/>
              <a:t> or </a:t>
            </a:r>
            <a:r>
              <a:rPr lang="en-US" u="sng" dirty="0"/>
              <a:t>loses</a:t>
            </a:r>
            <a:r>
              <a:rPr lang="en-US" dirty="0"/>
              <a:t> one or more </a:t>
            </a:r>
            <a:r>
              <a:rPr lang="en-US" u="sng" dirty="0"/>
              <a:t>electrons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/>
              <a:t>How do we show that something is an ion?</a:t>
            </a:r>
          </a:p>
          <a:p>
            <a:r>
              <a:rPr lang="en-US" dirty="0"/>
              <a:t>An ion is described by its </a:t>
            </a:r>
            <a:r>
              <a:rPr lang="en-US" u="sng" dirty="0"/>
              <a:t>name</a:t>
            </a:r>
            <a:r>
              <a:rPr lang="en-US" dirty="0"/>
              <a:t> (or symbol) and </a:t>
            </a:r>
            <a:r>
              <a:rPr lang="en-US" u="sng" dirty="0"/>
              <a:t>charge</a:t>
            </a:r>
            <a:r>
              <a:rPr lang="en-US" dirty="0"/>
              <a:t>. </a:t>
            </a:r>
          </a:p>
          <a:p>
            <a:r>
              <a:rPr lang="en-US" dirty="0"/>
              <a:t>Ex: Oxygen (-2) or O</a:t>
            </a:r>
            <a:r>
              <a:rPr lang="en-US" baseline="30000" dirty="0"/>
              <a:t>2-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44644"/>
            <a:ext cx="5562600" cy="2438273"/>
          </a:xfrm>
        </p:spPr>
      </p:pic>
    </p:spTree>
    <p:extLst>
      <p:ext uri="{BB962C8B-B14F-4D97-AF65-F5344CB8AC3E}">
        <p14:creationId xmlns:p14="http://schemas.microsoft.com/office/powerpoint/2010/main" val="9962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protons in an atom?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# protons</a:t>
            </a:r>
            <a:r>
              <a:rPr lang="en-US" dirty="0"/>
              <a:t> = </a:t>
            </a:r>
            <a:r>
              <a:rPr lang="en-US" u="sng" dirty="0"/>
              <a:t>Atomic #</a:t>
            </a:r>
            <a:r>
              <a:rPr lang="en-US" dirty="0"/>
              <a:t> (the number above the element’s symbol on the periodic table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How do I find the number of </a:t>
            </a:r>
            <a:r>
              <a:rPr lang="en-US" sz="4000" b="1" dirty="0" smtClean="0"/>
              <a:t>neutrons</a:t>
            </a:r>
            <a:r>
              <a:rPr lang="en-US" sz="4000" dirty="0" smtClean="0"/>
              <a:t> in an atom?</a:t>
            </a:r>
            <a:endParaRPr lang="en-US" sz="4000" dirty="0"/>
          </a:p>
          <a:p>
            <a:r>
              <a:rPr lang="en-US" u="sng" dirty="0"/>
              <a:t>Atomic </a:t>
            </a:r>
            <a:r>
              <a:rPr lang="en-US" b="1" u="sng" dirty="0"/>
              <a:t>mass</a:t>
            </a:r>
            <a:r>
              <a:rPr lang="en-US" u="sng" dirty="0"/>
              <a:t> number</a:t>
            </a:r>
            <a:r>
              <a:rPr lang="en-US" dirty="0"/>
              <a:t> minus (-) the number of </a:t>
            </a:r>
            <a:r>
              <a:rPr lang="en-US" u="sng" dirty="0"/>
              <a:t>protons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electrons in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a neutral atom, the # of </a:t>
            </a:r>
            <a:r>
              <a:rPr lang="en-US" u="sng" dirty="0"/>
              <a:t>electrons</a:t>
            </a:r>
            <a:r>
              <a:rPr lang="en-US" dirty="0"/>
              <a:t> is the </a:t>
            </a:r>
            <a:r>
              <a:rPr lang="en-US" b="1" u="sng" dirty="0"/>
              <a:t>same</a:t>
            </a:r>
            <a:r>
              <a:rPr lang="en-US" dirty="0"/>
              <a:t> as the number of </a:t>
            </a:r>
            <a:r>
              <a:rPr lang="en-US" u="sng" dirty="0"/>
              <a:t>protons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In an </a:t>
            </a:r>
            <a:r>
              <a:rPr lang="en-US" u="sng" dirty="0"/>
              <a:t>ion</a:t>
            </a:r>
            <a:r>
              <a:rPr lang="en-US" dirty="0"/>
              <a:t> (with a positive or negative charge), the number of electrons is </a:t>
            </a:r>
            <a:r>
              <a:rPr lang="en-US" u="sng" dirty="0"/>
              <a:t>different</a:t>
            </a:r>
            <a:r>
              <a:rPr lang="en-US" dirty="0"/>
              <a:t> from the number of protons. To find the number of electrons, </a:t>
            </a:r>
            <a:r>
              <a:rPr lang="en-US" b="1" u="sng" dirty="0"/>
              <a:t>subtract</a:t>
            </a:r>
            <a:r>
              <a:rPr lang="en-US" u="sng" dirty="0"/>
              <a:t> </a:t>
            </a:r>
            <a:r>
              <a:rPr lang="en-US" dirty="0"/>
              <a:t>the </a:t>
            </a:r>
            <a:r>
              <a:rPr lang="en-US" u="sng" dirty="0"/>
              <a:t>charge</a:t>
            </a:r>
            <a:r>
              <a:rPr lang="en-US" dirty="0"/>
              <a:t> from the number of </a:t>
            </a:r>
            <a:r>
              <a:rPr lang="en-US" u="sng" dirty="0"/>
              <a:t>protons</a:t>
            </a:r>
            <a:r>
              <a:rPr lang="en-US" dirty="0"/>
              <a:t> the atom has </a:t>
            </a:r>
          </a:p>
          <a:p>
            <a:r>
              <a:rPr lang="en-US" dirty="0"/>
              <a:t># protons – </a:t>
            </a:r>
            <a:r>
              <a:rPr lang="en-US" u="sng" dirty="0"/>
              <a:t>charge</a:t>
            </a:r>
            <a:r>
              <a:rPr lang="en-US" dirty="0"/>
              <a:t> = # electrons</a:t>
            </a:r>
          </a:p>
        </p:txBody>
      </p:sp>
    </p:spTree>
    <p:extLst>
      <p:ext uri="{BB962C8B-B14F-4D97-AF65-F5344CB8AC3E}">
        <p14:creationId xmlns:p14="http://schemas.microsoft.com/office/powerpoint/2010/main" val="562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/>
              <a:t>Matter is anything that has </a:t>
            </a:r>
            <a:r>
              <a:rPr lang="en-US" u="sng" dirty="0"/>
              <a:t>mass</a:t>
            </a:r>
            <a:r>
              <a:rPr lang="en-US" dirty="0"/>
              <a:t> and </a:t>
            </a:r>
            <a:r>
              <a:rPr lang="en-US" u="sng" dirty="0"/>
              <a:t>volume</a:t>
            </a:r>
            <a:r>
              <a:rPr lang="en-US" dirty="0"/>
              <a:t>.  It can be a </a:t>
            </a:r>
            <a:r>
              <a:rPr lang="en-US" u="sng" dirty="0"/>
              <a:t>solid</a:t>
            </a:r>
            <a:r>
              <a:rPr lang="en-US" dirty="0"/>
              <a:t>, </a:t>
            </a:r>
            <a:r>
              <a:rPr lang="en-US" u="sng" dirty="0"/>
              <a:t>liquid</a:t>
            </a:r>
            <a:r>
              <a:rPr lang="en-US" dirty="0"/>
              <a:t>, or </a:t>
            </a:r>
            <a:r>
              <a:rPr lang="en-US" u="sng" dirty="0"/>
              <a:t>gas</a:t>
            </a:r>
            <a:r>
              <a:rPr lang="en-US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32484"/>
            <a:ext cx="6286500" cy="2977816"/>
          </a:xfrm>
        </p:spPr>
      </p:pic>
    </p:spTree>
    <p:extLst>
      <p:ext uri="{BB962C8B-B14F-4D97-AF65-F5344CB8AC3E}">
        <p14:creationId xmlns:p14="http://schemas.microsoft.com/office/powerpoint/2010/main" val="278145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element?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3581400"/>
          </a:xfrm>
        </p:spPr>
        <p:txBody>
          <a:bodyPr/>
          <a:lstStyle/>
          <a:p>
            <a:r>
              <a:rPr lang="en-US" dirty="0"/>
              <a:t>A substance that is made of </a:t>
            </a:r>
            <a:r>
              <a:rPr lang="en-US" u="sng" dirty="0"/>
              <a:t>atoms</a:t>
            </a:r>
            <a:r>
              <a:rPr lang="en-US" dirty="0"/>
              <a:t> of the </a:t>
            </a:r>
            <a:r>
              <a:rPr lang="en-US" u="sng" dirty="0"/>
              <a:t>same</a:t>
            </a:r>
            <a:r>
              <a:rPr lang="en-US" dirty="0"/>
              <a:t> type. Each element is made of a </a:t>
            </a:r>
            <a:r>
              <a:rPr lang="en-US" u="sng" dirty="0"/>
              <a:t>different</a:t>
            </a:r>
            <a:r>
              <a:rPr lang="en-US" dirty="0"/>
              <a:t> type of atom. There are over </a:t>
            </a:r>
            <a:r>
              <a:rPr lang="en-US" u="sng" dirty="0"/>
              <a:t>100</a:t>
            </a:r>
            <a:r>
              <a:rPr lang="en-US" dirty="0"/>
              <a:t> known naturally occurring elements.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24200"/>
            <a:ext cx="6172200" cy="3634692"/>
          </a:xfrm>
        </p:spPr>
      </p:pic>
    </p:spTree>
    <p:extLst>
      <p:ext uri="{BB962C8B-B14F-4D97-AF65-F5344CB8AC3E}">
        <p14:creationId xmlns:p14="http://schemas.microsoft.com/office/powerpoint/2010/main" val="2927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smallest particle that makes up any type of </a:t>
            </a:r>
            <a:r>
              <a:rPr lang="en-US" u="sng" dirty="0"/>
              <a:t>element</a:t>
            </a:r>
            <a:r>
              <a:rPr lang="en-US" dirty="0"/>
              <a:t>. All </a:t>
            </a:r>
            <a:r>
              <a:rPr lang="en-US" u="sng" dirty="0"/>
              <a:t>matter</a:t>
            </a:r>
            <a:r>
              <a:rPr lang="en-US" dirty="0"/>
              <a:t> is made of atoms. Atoms are very </a:t>
            </a:r>
            <a:r>
              <a:rPr lang="en-US" dirty="0" err="1"/>
              <a:t>very</a:t>
            </a:r>
            <a:r>
              <a:rPr lang="en-US" dirty="0"/>
              <a:t> </a:t>
            </a:r>
            <a:r>
              <a:rPr lang="en-US" u="sng" dirty="0"/>
              <a:t>small</a:t>
            </a:r>
            <a:r>
              <a:rPr lang="en-US" dirty="0"/>
              <a:t>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18" y="1752600"/>
            <a:ext cx="4968081" cy="4968081"/>
          </a:xfrm>
        </p:spPr>
      </p:pic>
    </p:spTree>
    <p:extLst>
      <p:ext uri="{BB962C8B-B14F-4D97-AF65-F5344CB8AC3E}">
        <p14:creationId xmlns:p14="http://schemas.microsoft.com/office/powerpoint/2010/main" val="56231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up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atom is made up of 3 </a:t>
            </a:r>
            <a:r>
              <a:rPr lang="en-US" u="sng" dirty="0"/>
              <a:t>charged</a:t>
            </a:r>
            <a:r>
              <a:rPr lang="en-US" dirty="0"/>
              <a:t> particles: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Protons—have a </a:t>
            </a:r>
            <a:r>
              <a:rPr lang="en-US" u="sng" dirty="0"/>
              <a:t>positive</a:t>
            </a:r>
            <a:r>
              <a:rPr lang="en-US" dirty="0"/>
              <a:t> (+) charge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Neutrons—have  </a:t>
            </a:r>
            <a:r>
              <a:rPr lang="en-US" u="sng" dirty="0"/>
              <a:t>no</a:t>
            </a:r>
            <a:r>
              <a:rPr lang="en-US" dirty="0"/>
              <a:t> (o) charge (think: neutral)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Electrons—have a </a:t>
            </a:r>
            <a:r>
              <a:rPr lang="en-US" u="sng" dirty="0"/>
              <a:t>negative</a:t>
            </a:r>
            <a:r>
              <a:rPr lang="en-US" dirty="0"/>
              <a:t> (-) charge</a:t>
            </a:r>
          </a:p>
        </p:txBody>
      </p:sp>
    </p:spTree>
    <p:extLst>
      <p:ext uri="{BB962C8B-B14F-4D97-AF65-F5344CB8AC3E}">
        <p14:creationId xmlns:p14="http://schemas.microsoft.com/office/powerpoint/2010/main" val="4975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charged particles interact?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Particles with the same type of charge </a:t>
            </a:r>
            <a:r>
              <a:rPr lang="en-US" u="sng" dirty="0"/>
              <a:t>repel</a:t>
            </a:r>
            <a:r>
              <a:rPr lang="en-US" dirty="0"/>
              <a:t> each other—they push away from each other. Particles with different/opposite charges </a:t>
            </a:r>
            <a:r>
              <a:rPr lang="en-US" u="sng" dirty="0"/>
              <a:t>attract</a:t>
            </a:r>
            <a:r>
              <a:rPr lang="en-US" dirty="0"/>
              <a:t> each other—they are drawn toward one another. (This is where the saying “opposites attract” came from.)</a:t>
            </a:r>
          </a:p>
        </p:txBody>
      </p:sp>
    </p:spTree>
    <p:extLst>
      <p:ext uri="{BB962C8B-B14F-4D97-AF65-F5344CB8AC3E}">
        <p14:creationId xmlns:p14="http://schemas.microsoft.com/office/powerpoint/2010/main" val="193759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structure of an atom?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876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/>
              <a:t>neutrons</a:t>
            </a:r>
            <a:r>
              <a:rPr lang="en-US" dirty="0"/>
              <a:t> are grouped together in the </a:t>
            </a:r>
            <a:r>
              <a:rPr lang="en-US" u="sng" dirty="0"/>
              <a:t>center</a:t>
            </a:r>
            <a:r>
              <a:rPr lang="en-US" dirty="0"/>
              <a:t> of the atom. </a:t>
            </a:r>
          </a:p>
          <a:p>
            <a:pPr lvl="0"/>
            <a:r>
              <a:rPr lang="en-US" dirty="0"/>
              <a:t>The center of the atom is called the </a:t>
            </a:r>
            <a:r>
              <a:rPr lang="en-US" u="sng" dirty="0"/>
              <a:t>nucleus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Electrons move around </a:t>
            </a:r>
            <a:r>
              <a:rPr lang="en-US" u="sng" dirty="0"/>
              <a:t>outside</a:t>
            </a:r>
            <a:r>
              <a:rPr lang="en-US" dirty="0"/>
              <a:t> the nucleus in what we call an </a:t>
            </a:r>
            <a:r>
              <a:rPr lang="en-US" u="sng" dirty="0"/>
              <a:t>electron cloud.</a:t>
            </a:r>
            <a:endParaRPr lang="en-US" dirty="0"/>
          </a:p>
          <a:p>
            <a:pPr lvl="0"/>
            <a:r>
              <a:rPr lang="en-US" dirty="0"/>
              <a:t>The nucleus has an overall </a:t>
            </a:r>
            <a:r>
              <a:rPr lang="en-US" u="sng" dirty="0"/>
              <a:t>positive</a:t>
            </a:r>
            <a:r>
              <a:rPr lang="en-US" dirty="0"/>
              <a:t> charge (because it contains </a:t>
            </a:r>
            <a:r>
              <a:rPr lang="en-US" u="sng" dirty="0"/>
              <a:t>protons</a:t>
            </a:r>
            <a:r>
              <a:rPr lang="en-US" dirty="0"/>
              <a:t>). </a:t>
            </a:r>
          </a:p>
          <a:p>
            <a:r>
              <a:rPr lang="en-US" dirty="0"/>
              <a:t>The electron cloud has a </a:t>
            </a:r>
            <a:r>
              <a:rPr lang="en-US" u="sng" dirty="0"/>
              <a:t>negative</a:t>
            </a:r>
            <a:r>
              <a:rPr lang="en-US" dirty="0"/>
              <a:t> charge (because it contains </a:t>
            </a:r>
            <a:r>
              <a:rPr lang="en-US" u="sng" dirty="0"/>
              <a:t>electrons</a:t>
            </a:r>
            <a:r>
              <a:rPr lang="en-US" dirty="0"/>
              <a:t>).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1989931"/>
            <a:ext cx="4724400" cy="3937000"/>
          </a:xfrm>
        </p:spPr>
      </p:pic>
    </p:spTree>
    <p:extLst>
      <p:ext uri="{BB962C8B-B14F-4D97-AF65-F5344CB8AC3E}">
        <p14:creationId xmlns:p14="http://schemas.microsoft.com/office/powerpoint/2010/main" val="6774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relationship between a proton and a neutron?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neutron has about the </a:t>
            </a:r>
            <a:r>
              <a:rPr lang="en-US" u="sng" dirty="0"/>
              <a:t>same mass</a:t>
            </a:r>
            <a:r>
              <a:rPr lang="en-US" dirty="0"/>
              <a:t> as a proton. They are grouped together in the </a:t>
            </a:r>
            <a:r>
              <a:rPr lang="en-US" u="sng" dirty="0"/>
              <a:t>nucleus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/>
              <a:t>How big is an atom?</a:t>
            </a:r>
          </a:p>
          <a:p>
            <a:r>
              <a:rPr lang="en-US" dirty="0"/>
              <a:t>Atoms are extremely </a:t>
            </a:r>
            <a:r>
              <a:rPr lang="en-US" u="sng" dirty="0"/>
              <a:t>small</a:t>
            </a:r>
            <a:r>
              <a:rPr lang="en-US" dirty="0"/>
              <a:t>.  The electron cloud is about </a:t>
            </a:r>
            <a:r>
              <a:rPr lang="en-US" u="sng" dirty="0"/>
              <a:t>10,000</a:t>
            </a:r>
            <a:r>
              <a:rPr lang="en-US" dirty="0"/>
              <a:t> times the size of the </a:t>
            </a:r>
            <a:r>
              <a:rPr lang="en-US" u="sng" dirty="0"/>
              <a:t>nucleus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special about electrons?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5638800" cy="4876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Electrons are much smaller than </a:t>
            </a:r>
            <a:r>
              <a:rPr lang="en-US" u="sng" dirty="0"/>
              <a:t>protons</a:t>
            </a:r>
            <a:r>
              <a:rPr lang="en-US" dirty="0"/>
              <a:t> (2000 times smaller).  </a:t>
            </a:r>
          </a:p>
          <a:p>
            <a:r>
              <a:rPr lang="en-US" dirty="0"/>
              <a:t>Electrons move around the </a:t>
            </a:r>
            <a:r>
              <a:rPr lang="en-US" u="sng" dirty="0"/>
              <a:t>nucleus</a:t>
            </a:r>
            <a:r>
              <a:rPr lang="en-US" dirty="0"/>
              <a:t> very quickly.  Scientists have found that it is not possible to determine the </a:t>
            </a:r>
            <a:r>
              <a:rPr lang="en-US" u="sng" dirty="0"/>
              <a:t>exact position</a:t>
            </a:r>
            <a:r>
              <a:rPr lang="en-US" dirty="0"/>
              <a:t> of any single electron in an atom because they </a:t>
            </a:r>
            <a:r>
              <a:rPr lang="en-US" u="sng" dirty="0"/>
              <a:t>are moving too fast</a:t>
            </a:r>
            <a:r>
              <a:rPr lang="en-US" dirty="0"/>
              <a:t>. This is why we picture electrons as a </a:t>
            </a:r>
            <a:r>
              <a:rPr lang="en-US" u="sng" dirty="0"/>
              <a:t>cloud</a:t>
            </a:r>
            <a:r>
              <a:rPr lang="en-US" dirty="0"/>
              <a:t> around the </a:t>
            </a:r>
            <a:r>
              <a:rPr lang="en-US" u="sng" dirty="0"/>
              <a:t>nucleus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35" y="1905000"/>
            <a:ext cx="2458065" cy="2286000"/>
          </a:xfrm>
        </p:spPr>
      </p:pic>
    </p:spTree>
    <p:extLst>
      <p:ext uri="{BB962C8B-B14F-4D97-AF65-F5344CB8AC3E}">
        <p14:creationId xmlns:p14="http://schemas.microsoft.com/office/powerpoint/2010/main" val="32938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878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What is matter?</vt:lpstr>
      <vt:lpstr>What is an element?</vt:lpstr>
      <vt:lpstr>What is an atom?</vt:lpstr>
      <vt:lpstr>What makes up an atom?</vt:lpstr>
      <vt:lpstr>How do charged particles interact? </vt:lpstr>
      <vt:lpstr>What is the structure of an atom? </vt:lpstr>
      <vt:lpstr>What is the relationship between a proton and a neutron?</vt:lpstr>
      <vt:lpstr>What is special about electrons?</vt:lpstr>
      <vt:lpstr>How do atoms stay together?</vt:lpstr>
      <vt:lpstr>What are neutral atoms?</vt:lpstr>
      <vt:lpstr>What is an atomic number? </vt:lpstr>
      <vt:lpstr>What is an atomic mass number? </vt:lpstr>
      <vt:lpstr>What is an isotope? </vt:lpstr>
      <vt:lpstr>What is an ion? </vt:lpstr>
      <vt:lpstr>How is an ion formed? </vt:lpstr>
      <vt:lpstr>How do I find the number of protons in an atom? </vt:lpstr>
      <vt:lpstr>How do I find the number of electrons in an atom?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</dc:creator>
  <cp:lastModifiedBy>bselig</cp:lastModifiedBy>
  <cp:revision>20</cp:revision>
  <dcterms:created xsi:type="dcterms:W3CDTF">2012-09-09T22:49:29Z</dcterms:created>
  <dcterms:modified xsi:type="dcterms:W3CDTF">2017-12-08T16:10:14Z</dcterms:modified>
</cp:coreProperties>
</file>